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2" r:id="rId3"/>
    <p:sldId id="273" r:id="rId4"/>
    <p:sldId id="280" r:id="rId5"/>
    <p:sldId id="279" r:id="rId6"/>
    <p:sldId id="281" r:id="rId7"/>
    <p:sldId id="284" r:id="rId8"/>
    <p:sldId id="283" r:id="rId9"/>
    <p:sldId id="258" r:id="rId10"/>
    <p:sldId id="278" r:id="rId11"/>
    <p:sldId id="268" r:id="rId12"/>
    <p:sldId id="274" r:id="rId13"/>
    <p:sldId id="275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8BD"/>
    <a:srgbClr val="DB4226"/>
    <a:srgbClr val="438DD5"/>
    <a:srgbClr val="EDF4FD"/>
    <a:srgbClr val="F2F4F6"/>
    <a:srgbClr val="DFE6ED"/>
    <a:srgbClr val="A2D4F0"/>
    <a:srgbClr val="999999"/>
    <a:srgbClr val="F6D7C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57" d="100"/>
          <a:sy n="57" d="100"/>
        </p:scale>
        <p:origin x="4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29/11/2022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18" Type="http://schemas.microsoft.com/office/2007/relationships/hdphoto" Target="../media/hdphoto5.wdp"/><Relationship Id="rId3" Type="http://schemas.openxmlformats.org/officeDocument/2006/relationships/image" Target="../media/image10.svg"/><Relationship Id="rId7" Type="http://schemas.microsoft.com/office/2007/relationships/hdphoto" Target="../media/hdphoto1.wdp"/><Relationship Id="rId12" Type="http://schemas.openxmlformats.org/officeDocument/2006/relationships/image" Target="../media/image16.jpg"/><Relationship Id="rId17" Type="http://schemas.openxmlformats.org/officeDocument/2006/relationships/image" Target="../media/image20.png"/><Relationship Id="rId2" Type="http://schemas.openxmlformats.org/officeDocument/2006/relationships/image" Target="../media/image9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microsoft.com/office/2007/relationships/hdphoto" Target="../media/hdphoto3.wdp"/><Relationship Id="rId5" Type="http://schemas.openxmlformats.org/officeDocument/2006/relationships/image" Target="../media/image12.svg"/><Relationship Id="rId15" Type="http://schemas.openxmlformats.org/officeDocument/2006/relationships/image" Target="../media/image18.emf"/><Relationship Id="rId10" Type="http://schemas.openxmlformats.org/officeDocument/2006/relationships/image" Target="../media/image15.png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project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86AA8-14CD-748E-FE81-830B7C53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99" y="3317490"/>
            <a:ext cx="974169" cy="97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A76E97-472E-D90D-80EC-F86EEDDCB86F}"/>
              </a:ext>
            </a:extLst>
          </p:cNvPr>
          <p:cNvGrpSpPr/>
          <p:nvPr/>
        </p:nvGrpSpPr>
        <p:grpSpPr>
          <a:xfrm>
            <a:off x="216285" y="1514474"/>
            <a:ext cx="8629650" cy="4857750"/>
            <a:chOff x="199274" y="1648560"/>
            <a:chExt cx="8629650" cy="4857750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F2BEB9B7-656D-942F-8715-F07334FDD64C}"/>
                </a:ext>
              </a:extLst>
            </p:cNvPr>
            <p:cNvSpPr/>
            <p:nvPr/>
          </p:nvSpPr>
          <p:spPr>
            <a:xfrm>
              <a:off x="199274" y="1648560"/>
              <a:ext cx="8629650" cy="4857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D78D7D-CB16-17FA-7073-5E3273A61E4C}"/>
                </a:ext>
              </a:extLst>
            </p:cNvPr>
            <p:cNvSpPr/>
            <p:nvPr/>
          </p:nvSpPr>
          <p:spPr>
            <a:xfrm>
              <a:off x="32016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300BF-6B02-3271-5D04-83909ED49BCC}"/>
                </a:ext>
              </a:extLst>
            </p:cNvPr>
            <p:cNvSpPr/>
            <p:nvPr/>
          </p:nvSpPr>
          <p:spPr>
            <a:xfrm>
              <a:off x="105400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US-002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Notify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CC9AA4-D813-2CDF-74EB-17389FDD4B5F}"/>
                </a:ext>
              </a:extLst>
            </p:cNvPr>
            <p:cNvSpPr/>
            <p:nvPr/>
          </p:nvSpPr>
          <p:spPr>
            <a:xfrm>
              <a:off x="1810086" y="255567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US-003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DB9E57-7F78-5BFD-A975-09406FBDB312}"/>
                </a:ext>
              </a:extLst>
            </p:cNvPr>
            <p:cNvSpPr/>
            <p:nvPr/>
          </p:nvSpPr>
          <p:spPr>
            <a:xfrm>
              <a:off x="3326389" y="254573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US-005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76F745-5158-1713-F866-D00864A950C7}"/>
                </a:ext>
              </a:extLst>
            </p:cNvPr>
            <p:cNvSpPr/>
            <p:nvPr/>
          </p:nvSpPr>
          <p:spPr>
            <a:xfrm>
              <a:off x="320160" y="313254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Citizen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B5EEE0-27D4-E733-AE5D-AB1DF7289DFC}"/>
                </a:ext>
              </a:extLst>
            </p:cNvPr>
            <p:cNvSpPr/>
            <p:nvPr/>
          </p:nvSpPr>
          <p:spPr>
            <a:xfrm>
              <a:off x="2586830" y="2535578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US-004 Earn Points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AF2626-6B73-F990-83B5-0EB2CA3A7453}"/>
                </a:ext>
              </a:extLst>
            </p:cNvPr>
            <p:cNvSpPr/>
            <p:nvPr/>
          </p:nvSpPr>
          <p:spPr>
            <a:xfrm>
              <a:off x="320160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Officer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2927C0-28A4-20C2-9066-2A2B8853D6AD}"/>
                </a:ext>
              </a:extLst>
            </p:cNvPr>
            <p:cNvSpPr/>
            <p:nvPr/>
          </p:nvSpPr>
          <p:spPr>
            <a:xfrm>
              <a:off x="279466" y="421925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profile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DD0586-777D-4DCC-D280-F06957E3DE4F}"/>
                </a:ext>
              </a:extLst>
            </p:cNvPr>
            <p:cNvSpPr/>
            <p:nvPr/>
          </p:nvSpPr>
          <p:spPr>
            <a:xfrm>
              <a:off x="2586830" y="3123006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Calculate Rewards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D4973B-7AAE-5887-00B8-7A03D73C9A5F}"/>
                </a:ext>
              </a:extLst>
            </p:cNvPr>
            <p:cNvSpPr/>
            <p:nvPr/>
          </p:nvSpPr>
          <p:spPr>
            <a:xfrm>
              <a:off x="2586830" y="367887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 rewards to profile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8E8E9D-027F-A75E-B436-53B06B032D3F}"/>
                </a:ext>
              </a:extLst>
            </p:cNvPr>
            <p:cNvSpPr/>
            <p:nvPr/>
          </p:nvSpPr>
          <p:spPr>
            <a:xfrm>
              <a:off x="295298" y="5778361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Activity Group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FD31F6-CEEB-52D1-2861-FE9F682E6E9B}"/>
                </a:ext>
              </a:extLst>
            </p:cNvPr>
            <p:cNvSpPr/>
            <p:nvPr/>
          </p:nvSpPr>
          <p:spPr>
            <a:xfrm>
              <a:off x="3382846" y="312219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#HeyBlue feed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ED45EC-4AE0-7780-86FD-17FE2AB11DAB}"/>
                </a:ext>
              </a:extLst>
            </p:cNvPr>
            <p:cNvSpPr/>
            <p:nvPr/>
          </p:nvSpPr>
          <p:spPr>
            <a:xfrm>
              <a:off x="3393406" y="363714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Social Media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40E20B-C1A9-1374-63F4-11D6FD68310F}"/>
                </a:ext>
              </a:extLst>
            </p:cNvPr>
            <p:cNvSpPr/>
            <p:nvPr/>
          </p:nvSpPr>
          <p:spPr>
            <a:xfrm>
              <a:off x="2679394" y="5778360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Must have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7B857A-0F3D-9CF6-48F0-BCE91442E4FF}"/>
                </a:ext>
              </a:extLst>
            </p:cNvPr>
            <p:cNvSpPr/>
            <p:nvPr/>
          </p:nvSpPr>
          <p:spPr>
            <a:xfrm>
              <a:off x="1804400" y="365244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Option to connect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5257173-A7E5-94AD-411A-26AA94047E99}"/>
                </a:ext>
              </a:extLst>
            </p:cNvPr>
            <p:cNvSpPr/>
            <p:nvPr/>
          </p:nvSpPr>
          <p:spPr>
            <a:xfrm>
              <a:off x="1068544" y="3114525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Location Tracking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39F992-6A31-0F7F-9A11-EEAA9E1BA73A}"/>
                </a:ext>
              </a:extLst>
            </p:cNvPr>
            <p:cNvSpPr/>
            <p:nvPr/>
          </p:nvSpPr>
          <p:spPr>
            <a:xfrm>
              <a:off x="1816928" y="313254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 Alert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F1AC45-0DE4-5980-5DF4-900A903EED16}"/>
                </a:ext>
              </a:extLst>
            </p:cNvPr>
            <p:cNvSpPr/>
            <p:nvPr/>
          </p:nvSpPr>
          <p:spPr>
            <a:xfrm>
              <a:off x="1067238" y="5759669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 Stories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016B92-37FC-A6D2-0E21-9DD531EC2C5D}"/>
                </a:ext>
              </a:extLst>
            </p:cNvPr>
            <p:cNvSpPr/>
            <p:nvPr/>
          </p:nvSpPr>
          <p:spPr>
            <a:xfrm>
              <a:off x="1836975" y="417235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Get 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AE3458-253D-5DE2-B5D3-EB52A82B797D}"/>
                </a:ext>
              </a:extLst>
            </p:cNvPr>
            <p:cNvSpPr/>
            <p:nvPr/>
          </p:nvSpPr>
          <p:spPr>
            <a:xfrm>
              <a:off x="5674270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US-008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Redeem Points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094C5D-BF86-79CD-A6CB-72C4C9F2D122}"/>
                </a:ext>
              </a:extLst>
            </p:cNvPr>
            <p:cNvSpPr/>
            <p:nvPr/>
          </p:nvSpPr>
          <p:spPr>
            <a:xfrm>
              <a:off x="4894752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US-007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store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57BDD0-7F27-2172-D620-B1499942FA70}"/>
                </a:ext>
              </a:extLst>
            </p:cNvPr>
            <p:cNvSpPr/>
            <p:nvPr/>
          </p:nvSpPr>
          <p:spPr>
            <a:xfrm>
              <a:off x="7256082" y="2509151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US-010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Points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2EC20-CE94-5DB5-389E-3B3AAA997C09}"/>
                </a:ext>
              </a:extLst>
            </p:cNvPr>
            <p:cNvSpPr/>
            <p:nvPr/>
          </p:nvSpPr>
          <p:spPr>
            <a:xfrm>
              <a:off x="6490221" y="312226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Registers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6012D-AA77-E0DB-1E19-C213E36404FD}"/>
                </a:ext>
              </a:extLst>
            </p:cNvPr>
            <p:cNvSpPr/>
            <p:nvPr/>
          </p:nvSpPr>
          <p:spPr>
            <a:xfrm>
              <a:off x="7263325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charity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E00011-F6F8-27CB-DB30-96DD9315C5C4}"/>
                </a:ext>
              </a:extLst>
            </p:cNvPr>
            <p:cNvSpPr/>
            <p:nvPr/>
          </p:nvSpPr>
          <p:spPr>
            <a:xfrm>
              <a:off x="6454794" y="2489803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US-009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Charities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19C043-795B-A327-229B-2A224EC3F2EB}"/>
                </a:ext>
              </a:extLst>
            </p:cNvPr>
            <p:cNvSpPr/>
            <p:nvPr/>
          </p:nvSpPr>
          <p:spPr>
            <a:xfrm>
              <a:off x="4938522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Retailer creates storefront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4F4E908-0B16-803C-C5D9-C4C279B6F477}"/>
                </a:ext>
              </a:extLst>
            </p:cNvPr>
            <p:cNvSpPr/>
            <p:nvPr/>
          </p:nvSpPr>
          <p:spPr>
            <a:xfrm>
              <a:off x="5703567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Spend Manager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91E99B-8BA1-47EB-2F58-0B5254BE7BEB}"/>
                </a:ext>
              </a:extLst>
            </p:cNvPr>
            <p:cNvSpPr/>
            <p:nvPr/>
          </p:nvSpPr>
          <p:spPr>
            <a:xfrm>
              <a:off x="5707565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points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DBFE4D-CA56-6A54-CF29-268799F81371}"/>
                </a:ext>
              </a:extLst>
            </p:cNvPr>
            <p:cNvSpPr/>
            <p:nvPr/>
          </p:nvSpPr>
          <p:spPr>
            <a:xfrm>
              <a:off x="5707564" y="4219258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Purchase Items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48ED2EF-BE09-EB2B-8406-74C063269C78}"/>
                </a:ext>
              </a:extLst>
            </p:cNvPr>
            <p:cNvSpPr/>
            <p:nvPr/>
          </p:nvSpPr>
          <p:spPr>
            <a:xfrm>
              <a:off x="291585" y="4767555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Delete profile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C59DE3-E35D-755D-9FD6-FE69AB24F69B}"/>
                </a:ext>
              </a:extLst>
            </p:cNvPr>
            <p:cNvSpPr/>
            <p:nvPr/>
          </p:nvSpPr>
          <p:spPr>
            <a:xfrm>
              <a:off x="8045401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metrics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0DF8DF-B11F-E0E9-9B5D-68D7874A800A}"/>
                </a:ext>
              </a:extLst>
            </p:cNvPr>
            <p:cNvSpPr/>
            <p:nvPr/>
          </p:nvSpPr>
          <p:spPr>
            <a:xfrm>
              <a:off x="8059449" y="3686072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Present metrics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3E4A10-CD85-2B91-F6AE-C05B56CD716A}"/>
                </a:ext>
              </a:extLst>
            </p:cNvPr>
            <p:cNvSpPr/>
            <p:nvPr/>
          </p:nvSpPr>
          <p:spPr>
            <a:xfrm>
              <a:off x="8013435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analytics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450A7E-0A78-05AC-0EF2-0D78614AF7CD}"/>
                </a:ext>
              </a:extLst>
            </p:cNvPr>
            <p:cNvSpPr/>
            <p:nvPr/>
          </p:nvSpPr>
          <p:spPr>
            <a:xfrm>
              <a:off x="320160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D88D46-7661-88EF-7199-046D90BA5814}"/>
                </a:ext>
              </a:extLst>
            </p:cNvPr>
            <p:cNvSpPr/>
            <p:nvPr/>
          </p:nvSpPr>
          <p:spPr>
            <a:xfrm>
              <a:off x="4163523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 &amp; Redeem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FFE1BD-C625-EC9F-BCE8-5FDCE6BBE38C}"/>
                </a:ext>
              </a:extLst>
            </p:cNvPr>
            <p:cNvSpPr/>
            <p:nvPr/>
          </p:nvSpPr>
          <p:spPr>
            <a:xfrm>
              <a:off x="3326388" y="1902572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Media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4B689C-65FA-1DE1-FDDE-78008DA81009}"/>
                </a:ext>
              </a:extLst>
            </p:cNvPr>
            <p:cNvSpPr/>
            <p:nvPr/>
          </p:nvSpPr>
          <p:spPr>
            <a:xfrm>
              <a:off x="8013435" y="1900144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Analytics &amp; Reporting</a:t>
              </a: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FBEB7F87-840F-5700-8955-8A6993BF5535}"/>
                </a:ext>
              </a:extLst>
            </p:cNvPr>
            <p:cNvSpPr/>
            <p:nvPr/>
          </p:nvSpPr>
          <p:spPr>
            <a:xfrm>
              <a:off x="1855737" y="577836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Task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210AB9E-5B4A-E720-ECA0-9D7625C495FD}"/>
                </a:ext>
              </a:extLst>
            </p:cNvPr>
            <p:cNvSpPr txBox="1"/>
            <p:nvPr/>
          </p:nvSpPr>
          <p:spPr>
            <a:xfrm>
              <a:off x="226920" y="5338546"/>
              <a:ext cx="4586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Legend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763AC3-5F93-6888-AA62-B3612A43DB1A}"/>
                </a:ext>
              </a:extLst>
            </p:cNvPr>
            <p:cNvSpPr/>
            <p:nvPr/>
          </p:nvSpPr>
          <p:spPr>
            <a:xfrm>
              <a:off x="4149476" y="3096579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Business storefront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E7BC5-3B1A-D143-F41E-7F25569ABCDD}"/>
                </a:ext>
              </a:extLst>
            </p:cNvPr>
            <p:cNvSpPr/>
            <p:nvPr/>
          </p:nvSpPr>
          <p:spPr>
            <a:xfrm>
              <a:off x="4163524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front page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86AA5B-852B-A47B-3854-12539068C461}"/>
                </a:ext>
              </a:extLst>
            </p:cNvPr>
            <p:cNvSpPr/>
            <p:nvPr/>
          </p:nvSpPr>
          <p:spPr>
            <a:xfrm>
              <a:off x="4117510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US-006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3</a:t>
              </a:r>
              <a:r>
                <a:rPr lang="en-GB" sz="800" baseline="30000" dirty="0">
                  <a:solidFill>
                    <a:schemeClr val="tx1"/>
                  </a:solidFill>
                </a:rPr>
                <a:t>rd</a:t>
              </a:r>
              <a:r>
                <a:rPr lang="en-GB" sz="800" dirty="0">
                  <a:solidFill>
                    <a:schemeClr val="tx1"/>
                  </a:solidFill>
                </a:rPr>
                <a:t> Party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943A3A-5FE6-AE6F-43B3-545CF1C7BC60}"/>
                </a:ext>
              </a:extLst>
            </p:cNvPr>
            <p:cNvSpPr/>
            <p:nvPr/>
          </p:nvSpPr>
          <p:spPr>
            <a:xfrm>
              <a:off x="4168607" y="419798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Manage </a:t>
              </a:r>
              <a:r>
                <a:rPr lang="en-GB" sz="800" dirty="0" err="1">
                  <a:solidFill>
                    <a:schemeClr val="tx1"/>
                  </a:solidFill>
                </a:rPr>
                <a:t>catalog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F13890-D8C4-C297-33C7-32E694E315EC}"/>
                </a:ext>
              </a:extLst>
            </p:cNvPr>
            <p:cNvSpPr/>
            <p:nvPr/>
          </p:nvSpPr>
          <p:spPr>
            <a:xfrm>
              <a:off x="1068544" y="364820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Officer location shutoff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50797E-050C-8666-1019-C57911282774}"/>
                </a:ext>
              </a:extLst>
            </p:cNvPr>
            <p:cNvSpPr/>
            <p:nvPr/>
          </p:nvSpPr>
          <p:spPr>
            <a:xfrm>
              <a:off x="4933642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location alerts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00E1DCDE-F1D3-127C-2C8D-D2A0E1D5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7" y="1547664"/>
            <a:ext cx="3178914" cy="37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0470E15-CEC0-2B16-2691-C6D9E012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161" y="1513204"/>
            <a:ext cx="1778288" cy="41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5C1F358-7C2A-E33E-8CEC-1C02DDB7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31" y="1280160"/>
            <a:ext cx="1445481" cy="311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8D4E71B-C56C-9896-9614-9FF37B27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23" y="1475321"/>
            <a:ext cx="4464152" cy="34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D69D7F-4360-8C6E-CAA2-668AF9EBF2A3}"/>
              </a:ext>
            </a:extLst>
          </p:cNvPr>
          <p:cNvSpPr txBox="1"/>
          <p:nvPr/>
        </p:nvSpPr>
        <p:spPr>
          <a:xfrm>
            <a:off x="4943291" y="1771916"/>
            <a:ext cx="2631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Donation &amp; Redemption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D6FBED-B06D-691A-2919-A24867E1E2C1}"/>
              </a:ext>
            </a:extLst>
          </p:cNvPr>
          <p:cNvSpPr txBox="1"/>
          <p:nvPr/>
        </p:nvSpPr>
        <p:spPr>
          <a:xfrm>
            <a:off x="2790215" y="4848281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Media Manager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7D738-0D9C-4AFA-277D-F0C097723C27}"/>
              </a:ext>
            </a:extLst>
          </p:cNvPr>
          <p:cNvSpPr txBox="1"/>
          <p:nvPr/>
        </p:nvSpPr>
        <p:spPr>
          <a:xfrm>
            <a:off x="7077321" y="783632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Analytics &amp; Reporting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28C7D5-5DFF-AC7C-87E3-3AA0CE352F61}"/>
              </a:ext>
            </a:extLst>
          </p:cNvPr>
          <p:cNvSpPr txBox="1"/>
          <p:nvPr/>
        </p:nvSpPr>
        <p:spPr>
          <a:xfrm>
            <a:off x="978065" y="1803570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Interaction Manager</a:t>
            </a:r>
          </a:p>
        </p:txBody>
      </p:sp>
      <p:pic>
        <p:nvPicPr>
          <p:cNvPr id="1061" name="Picture 4">
            <a:extLst>
              <a:ext uri="{FF2B5EF4-FFF2-40B4-BE49-F238E27FC236}">
                <a16:creationId xmlns:a16="http://schemas.microsoft.com/office/drawing/2014/main" id="{C4313B85-D167-5F4F-6B5B-224EED703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83" y="4872459"/>
            <a:ext cx="2402232" cy="14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0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43" y="1055888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Context Diagram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46B211-17E8-170D-0B7E-5492B22E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4" y="3544108"/>
            <a:ext cx="2067891" cy="15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70EC890-2466-0262-78D3-371796878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5" y="1812116"/>
            <a:ext cx="2556214" cy="15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FDEE37C-25B6-8E36-9691-319B8850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15" y="3947333"/>
            <a:ext cx="9620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431E0A-988B-3C32-FD23-BAF5C9600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230" y="207821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DDC0E885-78F0-77DF-E9B3-7441A4A7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9" y="762434"/>
            <a:ext cx="1807961" cy="4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19" y="2358189"/>
            <a:ext cx="5505497" cy="410226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</a:p>
          <a:p>
            <a:pPr>
              <a:lnSpc>
                <a:spcPts val="3600"/>
              </a:lnSpc>
            </a:pPr>
            <a:r>
              <a:rPr lang="en-GB" sz="32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203C22-3688-24ED-E640-515DB824259D}"/>
              </a:ext>
            </a:extLst>
          </p:cNvPr>
          <p:cNvSpPr/>
          <p:nvPr/>
        </p:nvSpPr>
        <p:spPr>
          <a:xfrm>
            <a:off x="294556" y="2214775"/>
            <a:ext cx="1244028" cy="866774"/>
          </a:xfrm>
          <a:prstGeom prst="rect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Interaction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812E1-2E37-BCE5-FB25-4E5D0CC2A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230" y="207821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905F5EA-C0B1-3E14-0861-949527A5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9" y="762434"/>
            <a:ext cx="1807961" cy="4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99" y="2290811"/>
            <a:ext cx="2572486" cy="396742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</a:p>
          <a:p>
            <a:pPr>
              <a:lnSpc>
                <a:spcPts val="3600"/>
              </a:lnSpc>
            </a:pPr>
            <a:r>
              <a:rPr lang="en-GB" sz="32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Detailed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E4527-9200-1C72-C05B-B526A4C9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20" y="2290812"/>
            <a:ext cx="3894551" cy="3968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694A1-CB49-456F-DD8C-72259790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230" y="207821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73755D88-A9F3-9983-B1A7-B529A11C5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9" y="762434"/>
            <a:ext cx="1807961" cy="4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Over/Perfect Communication – No such thing! | The Armchair HR Manager -  Advice from an &quot;HR Fan&quot;">
            <a:extLst>
              <a:ext uri="{FF2B5EF4-FFF2-40B4-BE49-F238E27FC236}">
                <a16:creationId xmlns:a16="http://schemas.microsoft.com/office/drawing/2014/main" id="{A88A56D5-709C-F858-9D30-FC78E77C0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"/>
          <a:stretch/>
        </p:blipFill>
        <p:spPr bwMode="auto">
          <a:xfrm>
            <a:off x="7255083" y="4987340"/>
            <a:ext cx="1888917" cy="149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06C4B-188B-92D7-CD8B-F4CA4352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454875"/>
            <a:ext cx="7543800" cy="702302"/>
          </a:xfrm>
        </p:spPr>
        <p:txBody>
          <a:bodyPr>
            <a:normAutofit/>
          </a:bodyPr>
          <a:lstStyle/>
          <a:p>
            <a:r>
              <a:rPr lang="en-GB" sz="3200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63845-0E88-92E0-DAC6-FF978F9D0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1157177"/>
            <a:ext cx="6846009" cy="5245948"/>
          </a:xfrm>
        </p:spPr>
        <p:txBody>
          <a:bodyPr>
            <a:normAutofit fontScale="92500"/>
          </a:bodyPr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Start with a </a:t>
            </a:r>
            <a:r>
              <a:rPr lang="en-GB" b="1" dirty="0">
                <a:solidFill>
                  <a:srgbClr val="1168BD"/>
                </a:solidFill>
              </a:rPr>
              <a:t>structured</a:t>
            </a:r>
            <a:r>
              <a:rPr lang="en-GB" dirty="0"/>
              <a:t> brainstorm with the full team, starting with a use cases analysis, architecture characteristics and domain model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Jumping straight to the solution is a natural software engineering trait, do this, but </a:t>
            </a:r>
            <a:r>
              <a:rPr lang="en-GB" b="1" dirty="0">
                <a:solidFill>
                  <a:srgbClr val="1168BD"/>
                </a:solidFill>
              </a:rPr>
              <a:t>iterate continuously </a:t>
            </a:r>
            <a:r>
              <a:rPr lang="en-GB" dirty="0"/>
              <a:t>over the requirements looking for gaps and rabbit holes (</a:t>
            </a:r>
            <a:r>
              <a:rPr lang="en-GB" dirty="0" err="1"/>
              <a:t>eg</a:t>
            </a:r>
            <a:r>
              <a:rPr lang="en-GB" dirty="0"/>
              <a:t> 1 connection/24hrs, 1 device)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Tell a story, how did you get to the solution?  Look for accidental and </a:t>
            </a:r>
            <a:r>
              <a:rPr lang="en-GB" b="1" dirty="0">
                <a:solidFill>
                  <a:srgbClr val="1168BD"/>
                </a:solidFill>
              </a:rPr>
              <a:t>implicitly made decisions </a:t>
            </a:r>
            <a:r>
              <a:rPr lang="en-GB" dirty="0"/>
              <a:t>with unintended consequences, identify and explicitly capture decisions, review and communicate with the team (</a:t>
            </a:r>
            <a:r>
              <a:rPr lang="en-GB" dirty="0" err="1"/>
              <a:t>eg</a:t>
            </a:r>
            <a:r>
              <a:rPr lang="en-GB" dirty="0"/>
              <a:t> data)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Due diligence as you go along, document, readme, diagram titles, purpose and legends.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Diagram language must be fit for purpose, for example, don’t cram every system requirement into a story and don’t model every aspect in C4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Communicate always and all the time, from commit messages to daily catchups to random 2am thoughts and ideas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endParaRPr lang="en-GB" dirty="0"/>
          </a:p>
          <a:p>
            <a:pPr marL="268288" indent="-268288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2" name="Picture 2" descr="Planet Autism: square pegs don't fit into round holes | The Art of Autism">
            <a:extLst>
              <a:ext uri="{FF2B5EF4-FFF2-40B4-BE49-F238E27FC236}">
                <a16:creationId xmlns:a16="http://schemas.microsoft.com/office/drawing/2014/main" id="{76760C9E-BA17-C8F5-1431-0ED259FF9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80" y="3796268"/>
            <a:ext cx="1381877" cy="108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oup Leader | Great PowerPoint ClipArt for Presentations -  PresenterMedia.com">
            <a:extLst>
              <a:ext uri="{FF2B5EF4-FFF2-40B4-BE49-F238E27FC236}">
                <a16:creationId xmlns:a16="http://schemas.microsoft.com/office/drawing/2014/main" id="{F8B7DE5C-EACC-817A-4319-A0D2464F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63" y="2336363"/>
            <a:ext cx="1299110" cy="12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onference Brainstorming | Great PowerPoint ClipArt for Presentations -  PresenterMedia.com">
            <a:extLst>
              <a:ext uri="{FF2B5EF4-FFF2-40B4-BE49-F238E27FC236}">
                <a16:creationId xmlns:a16="http://schemas.microsoft.com/office/drawing/2014/main" id="{172F671E-DA36-7DE0-9BB2-44C2FF12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154" y="862127"/>
            <a:ext cx="1248729" cy="10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4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3286F-D2D4-6C9B-85D7-76489C83D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06" y="4595601"/>
            <a:ext cx="2469111" cy="19261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800" dirty="0"/>
              <a:t>Establish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Skills, specialties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Working patterns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Commitment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Time zones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33876-5A7B-EF9E-AB36-93B32F5F592E}"/>
              </a:ext>
            </a:extLst>
          </p:cNvPr>
          <p:cNvGrpSpPr/>
          <p:nvPr/>
        </p:nvGrpSpPr>
        <p:grpSpPr>
          <a:xfrm>
            <a:off x="645416" y="1024860"/>
            <a:ext cx="7853167" cy="5371780"/>
            <a:chOff x="304988" y="414253"/>
            <a:chExt cx="8663462" cy="5926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9CADDAB-855D-651D-A1E7-7CDB8A79D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8400" y="2070987"/>
              <a:ext cx="4912242" cy="2220925"/>
            </a:xfrm>
            <a:prstGeom prst="rect">
              <a:avLst/>
            </a:prstGeom>
          </p:spPr>
        </p:pic>
        <p:pic>
          <p:nvPicPr>
            <p:cNvPr id="1026" name="Picture 2" descr="ArchitecturalCharacteristics">
              <a:extLst>
                <a:ext uri="{FF2B5EF4-FFF2-40B4-BE49-F238E27FC236}">
                  <a16:creationId xmlns:a16="http://schemas.microsoft.com/office/drawing/2014/main" id="{E8690C86-A800-CFF7-4B52-0E13911C5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0" y="3222329"/>
              <a:ext cx="3585570" cy="189860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tyleToCharacteristicAnalysis">
              <a:extLst>
                <a:ext uri="{FF2B5EF4-FFF2-40B4-BE49-F238E27FC236}">
                  <a16:creationId xmlns:a16="http://schemas.microsoft.com/office/drawing/2014/main" id="{D2C44863-F2C5-26AC-E5E9-05E1A83F1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344" y="4864773"/>
              <a:ext cx="5558543" cy="1475523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main Analysis Map">
              <a:extLst>
                <a:ext uri="{FF2B5EF4-FFF2-40B4-BE49-F238E27FC236}">
                  <a16:creationId xmlns:a16="http://schemas.microsoft.com/office/drawing/2014/main" id="{47A95976-40A2-ED45-8184-4CC4F1AE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510" y="558989"/>
              <a:ext cx="3276626" cy="179474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EBF1CA-F39E-DD11-B048-759CB304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88" y="414253"/>
              <a:ext cx="2528750" cy="19743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DB52F6-1EE5-ED35-90BD-FF64EBF3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21" y="2286622"/>
              <a:ext cx="2723875" cy="19262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6C701F18-5B47-343D-F5DC-B73A34B8D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023" y="464155"/>
              <a:ext cx="2650096" cy="1556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E837E5-C4FF-F331-B358-944649308A05}"/>
              </a:ext>
            </a:extLst>
          </p:cNvPr>
          <p:cNvSpPr txBox="1"/>
          <p:nvPr/>
        </p:nvSpPr>
        <p:spPr>
          <a:xfrm>
            <a:off x="3544445" y="4595601"/>
            <a:ext cx="1500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Brainstorm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5B84BCAA-D739-3531-B698-E405E61B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62" y="411232"/>
            <a:ext cx="7543800" cy="702302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Where we started</a:t>
            </a:r>
          </a:p>
        </p:txBody>
      </p:sp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178330" y="1512397"/>
            <a:ext cx="559251" cy="4807559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178330" y="460441"/>
            <a:ext cx="6183969" cy="1407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Our Approach:</a:t>
            </a:r>
          </a:p>
          <a:p>
            <a:r>
              <a:rPr lang="en-GB" sz="3200" dirty="0"/>
              <a:t>Straight Through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9840F7-28CF-A37E-0944-B87331A5831A}"/>
              </a:ext>
            </a:extLst>
          </p:cNvPr>
          <p:cNvGrpSpPr/>
          <p:nvPr/>
        </p:nvGrpSpPr>
        <p:grpSpPr>
          <a:xfrm>
            <a:off x="8134242" y="4663844"/>
            <a:ext cx="699968" cy="608922"/>
            <a:chOff x="378945" y="5577095"/>
            <a:chExt cx="699968" cy="608922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866DD864-80D7-3670-61AA-1C79F4679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8945" y="5885321"/>
              <a:ext cx="274728" cy="27472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B886B48-5D96-E082-C6E4-2ED62412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7873" y="5577095"/>
              <a:ext cx="274728" cy="27472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8A414D2-ED19-998A-F7E3-E0712630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4185" y="5911289"/>
              <a:ext cx="274728" cy="274728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3D1D1BDD-F5CD-EECB-7509-56663756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8914" y="616858"/>
            <a:ext cx="885914" cy="88591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92B9DA4-44A5-A54C-CA16-E6B8E8DF7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063" y="3635887"/>
            <a:ext cx="411616" cy="41161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5515AD0-3E82-1A9C-E2FD-14B9D4FF9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777" y="2253899"/>
            <a:ext cx="638188" cy="63818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58315E0-F572-C9AB-8182-E857DDB19060}"/>
              </a:ext>
            </a:extLst>
          </p:cNvPr>
          <p:cNvGrpSpPr/>
          <p:nvPr/>
        </p:nvGrpSpPr>
        <p:grpSpPr>
          <a:xfrm>
            <a:off x="4072252" y="633373"/>
            <a:ext cx="3835796" cy="6482492"/>
            <a:chOff x="2780657" y="524691"/>
            <a:chExt cx="3835796" cy="64824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3A76DA-1DE0-75B5-6532-35647F66187D}"/>
                </a:ext>
              </a:extLst>
            </p:cNvPr>
            <p:cNvGrpSpPr/>
            <p:nvPr/>
          </p:nvGrpSpPr>
          <p:grpSpPr>
            <a:xfrm>
              <a:off x="2983582" y="4630636"/>
              <a:ext cx="3204358" cy="2376547"/>
              <a:chOff x="3921034" y="4112667"/>
              <a:chExt cx="3206132" cy="237786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A20077B-7EEB-1E68-8284-4773DB75D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1034" y="4112667"/>
                <a:ext cx="2300510" cy="2210598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/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EFE8CDC-83A2-3227-7AC9-55AFBE0B1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1216" y="4393094"/>
                <a:ext cx="2325950" cy="1871749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TopUp"/>
                <a:lightRig rig="threePt" dir="t"/>
              </a:scene3d>
              <a:sp3d/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ECF0E01-D131-EB7E-325B-C1137E767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3876" y="4443926"/>
                <a:ext cx="1327022" cy="2046604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TopUp"/>
                <a:lightRig rig="threePt" dir="t"/>
              </a:scene3d>
              <a:sp3d/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69B71D-C8E6-B97B-362D-376BC15F54B9}"/>
                </a:ext>
              </a:extLst>
            </p:cNvPr>
            <p:cNvGrpSpPr/>
            <p:nvPr/>
          </p:nvGrpSpPr>
          <p:grpSpPr>
            <a:xfrm>
              <a:off x="2780657" y="524691"/>
              <a:ext cx="3835796" cy="5522712"/>
              <a:chOff x="3542156" y="150336"/>
              <a:chExt cx="3835796" cy="5522712"/>
            </a:xfrm>
          </p:grpSpPr>
          <p:pic>
            <p:nvPicPr>
              <p:cNvPr id="4" name="Content Placeholder 4">
                <a:extLst>
                  <a:ext uri="{FF2B5EF4-FFF2-40B4-BE49-F238E27FC236}">
                    <a16:creationId xmlns:a16="http://schemas.microsoft.com/office/drawing/2014/main" id="{A725D79A-DAC9-6397-5790-922C8C40A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lum bright="-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6287" y="3297489"/>
                <a:ext cx="3188148" cy="237555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0A721FE-C60B-B06A-FB95-F87BC95D2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233" y="2409050"/>
                <a:ext cx="3066256" cy="2462948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0E4FB8A-629C-AEEC-1968-4764397AE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42156" y="1953058"/>
                <a:ext cx="3835796" cy="1638986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37AD34-925C-ED1F-461B-E7A6E5A60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5" r="2675" b="19321"/>
              <a:stretch/>
            </p:blipFill>
            <p:spPr>
              <a:xfrm>
                <a:off x="3709410" y="1184952"/>
                <a:ext cx="3444331" cy="207612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8C75FFAD-3FC7-FCBE-F5F3-2E284F314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8510" y="513067"/>
                <a:ext cx="3444332" cy="221389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151B68C-7373-A6B7-E2B6-4A11F2289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1468" y="150336"/>
                <a:ext cx="1990725" cy="10974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F44C8D0-0956-E78C-925E-36FD169571FA}"/>
              </a:ext>
            </a:extLst>
          </p:cNvPr>
          <p:cNvSpPr txBox="1"/>
          <p:nvPr/>
        </p:nvSpPr>
        <p:spPr>
          <a:xfrm>
            <a:off x="885856" y="1670807"/>
            <a:ext cx="2942842" cy="467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Use cases, Process Flows (UC) 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citizens and officers can interact</a:t>
            </a:r>
          </a:p>
          <a:p>
            <a:endParaRPr lang="en-GB" sz="1600" dirty="0"/>
          </a:p>
          <a:p>
            <a:r>
              <a:rPr lang="en-GB" sz="1600" dirty="0"/>
              <a:t>System requirements (SR) 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the system shall notify of officer proximity</a:t>
            </a:r>
            <a:endParaRPr lang="en-US" sz="1600" dirty="0"/>
          </a:p>
          <a:p>
            <a:endParaRPr lang="en-GB" sz="1600" dirty="0"/>
          </a:p>
          <a:p>
            <a:r>
              <a:rPr lang="en-GB" sz="1600" dirty="0"/>
              <a:t>Architecture Characteristics (ADR) </a:t>
            </a:r>
            <a:r>
              <a:rPr lang="en-GB" sz="1600" dirty="0" err="1"/>
              <a:t>eg</a:t>
            </a:r>
            <a:r>
              <a:rPr lang="en-GB" sz="1600" dirty="0"/>
              <a:t> security, zero trust, officer safety</a:t>
            </a:r>
          </a:p>
          <a:p>
            <a:endParaRPr lang="en-GB" sz="1600" dirty="0"/>
          </a:p>
          <a:p>
            <a:r>
              <a:rPr lang="en-GB" sz="1600" dirty="0"/>
              <a:t>Software System (SS)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entity relationship, data flows</a:t>
            </a:r>
          </a:p>
          <a:p>
            <a:endParaRPr lang="en-GB" sz="1600" dirty="0"/>
          </a:p>
          <a:p>
            <a:r>
              <a:rPr lang="en-GB" sz="1600" dirty="0"/>
              <a:t>Engineering Diagrams (ED)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data models, sequence flows</a:t>
            </a:r>
          </a:p>
          <a:p>
            <a:endParaRPr lang="en-GB" sz="1600" dirty="0"/>
          </a:p>
          <a:p>
            <a:r>
              <a:rPr lang="en-GB" sz="1600" dirty="0"/>
              <a:t>Functional Decisions (ADR)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Adopt MVVM, protect location</a:t>
            </a:r>
          </a:p>
          <a:p>
            <a:endParaRPr lang="en-GB" sz="1600" dirty="0"/>
          </a:p>
        </p:txBody>
      </p:sp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191" y="5377376"/>
            <a:ext cx="2017674" cy="702302"/>
          </a:xfrm>
        </p:spPr>
        <p:txBody>
          <a:bodyPr>
            <a:normAutofit fontScale="90000"/>
          </a:bodyPr>
          <a:lstStyle/>
          <a:p>
            <a:pPr algn="r"/>
            <a:r>
              <a:rPr lang="en-GB" sz="2800" dirty="0"/>
              <a:t>Connecting </a:t>
            </a:r>
            <a:br>
              <a:rPr lang="en-GB" sz="2800" dirty="0"/>
            </a:br>
            <a:r>
              <a:rPr lang="en-GB" sz="2800" dirty="0"/>
              <a:t>the dots</a:t>
            </a:r>
            <a:br>
              <a:rPr lang="en-GB" sz="2800" dirty="0"/>
            </a:br>
            <a:r>
              <a:rPr lang="en-GB" sz="2800" dirty="0"/>
              <a:t>with O-Reilly</a:t>
            </a:r>
          </a:p>
        </p:txBody>
      </p:sp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178330" y="1512397"/>
            <a:ext cx="559251" cy="4807559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178330" y="460441"/>
            <a:ext cx="6183969" cy="1407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Our Approach:</a:t>
            </a:r>
          </a:p>
          <a:p>
            <a:r>
              <a:rPr lang="en-GB" sz="3200" dirty="0"/>
              <a:t>Straight Through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C3B79-D2BF-398F-6A92-7758B5A44625}"/>
              </a:ext>
            </a:extLst>
          </p:cNvPr>
          <p:cNvSpPr txBox="1"/>
          <p:nvPr/>
        </p:nvSpPr>
        <p:spPr>
          <a:xfrm>
            <a:off x="938953" y="1548381"/>
            <a:ext cx="31507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UC-001 </a:t>
            </a:r>
            <a:r>
              <a:rPr lang="en-GB" sz="1600" dirty="0"/>
              <a:t>Creating an interaction</a:t>
            </a:r>
          </a:p>
          <a:p>
            <a:endParaRPr lang="en-GB" sz="1600" dirty="0"/>
          </a:p>
          <a:p>
            <a:r>
              <a:rPr lang="en-GB" sz="1600" b="1" dirty="0"/>
              <a:t>SR-009</a:t>
            </a:r>
            <a:r>
              <a:rPr lang="en-GB" sz="1600" dirty="0"/>
              <a:t> </a:t>
            </a:r>
            <a:r>
              <a:rPr lang="en-US" sz="1600" dirty="0"/>
              <a:t>Officers and Citizens must have the ability to connect with each other</a:t>
            </a:r>
          </a:p>
          <a:p>
            <a:endParaRPr lang="en-GB" sz="1600" dirty="0"/>
          </a:p>
          <a:p>
            <a:r>
              <a:rPr lang="en-GB" sz="1600" b="1" dirty="0"/>
              <a:t>US-001</a:t>
            </a:r>
            <a:r>
              <a:rPr lang="en-GB" sz="1600" dirty="0"/>
              <a:t> As a user I need to be notified that an officer is available so that I can forge a community connection </a:t>
            </a:r>
          </a:p>
          <a:p>
            <a:endParaRPr lang="en-GB" sz="1600" dirty="0"/>
          </a:p>
          <a:p>
            <a:r>
              <a:rPr lang="en-GB" sz="1600" b="1" dirty="0"/>
              <a:t>ADR-009</a:t>
            </a:r>
            <a:r>
              <a:rPr lang="en-GB" sz="1600" dirty="0"/>
              <a:t> Officer safety</a:t>
            </a:r>
          </a:p>
          <a:p>
            <a:endParaRPr lang="en-GB" sz="1600" dirty="0"/>
          </a:p>
          <a:p>
            <a:r>
              <a:rPr lang="en-GB" sz="1600" b="1" dirty="0"/>
              <a:t>SS-001</a:t>
            </a:r>
            <a:r>
              <a:rPr lang="en-GB" sz="1600" dirty="0"/>
              <a:t> Interaction Manager</a:t>
            </a:r>
          </a:p>
          <a:p>
            <a:r>
              <a:rPr lang="en-GB" sz="1600" b="1" dirty="0"/>
              <a:t>ED-002</a:t>
            </a:r>
            <a:r>
              <a:rPr lang="en-GB" sz="1600" dirty="0"/>
              <a:t> Interaction Manager Engineering Diagrams</a:t>
            </a:r>
          </a:p>
          <a:p>
            <a:endParaRPr lang="en-GB" sz="1600" dirty="0"/>
          </a:p>
          <a:p>
            <a:r>
              <a:rPr lang="en-GB" sz="1600" b="1" dirty="0"/>
              <a:t>ADR-012</a:t>
            </a:r>
            <a:r>
              <a:rPr lang="en-GB" sz="1600" dirty="0"/>
              <a:t> Adopt MVVM</a:t>
            </a:r>
          </a:p>
          <a:p>
            <a:r>
              <a:rPr lang="en-GB" sz="1600" b="1" dirty="0"/>
              <a:t>ADR-013 </a:t>
            </a:r>
            <a:r>
              <a:rPr lang="en-GB" sz="1600" dirty="0"/>
              <a:t>Protect officer location</a:t>
            </a:r>
          </a:p>
          <a:p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287F4-3F02-85C4-096C-5B849015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18" y="1928060"/>
            <a:ext cx="3318210" cy="14178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E52978-1FB6-D080-3CD6-41B9DCCDF7CD}"/>
              </a:ext>
            </a:extLst>
          </p:cNvPr>
          <p:cNvSpPr/>
          <p:nvPr/>
        </p:nvSpPr>
        <p:spPr>
          <a:xfrm>
            <a:off x="8094351" y="15335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506AB2-28AE-A60E-1467-E6CABB3FC9BC}"/>
              </a:ext>
            </a:extLst>
          </p:cNvPr>
          <p:cNvSpPr/>
          <p:nvPr/>
        </p:nvSpPr>
        <p:spPr>
          <a:xfrm>
            <a:off x="4160025" y="2029146"/>
            <a:ext cx="1684860" cy="6479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000" b="1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ADR-003 Architecture Characteristic Security</a:t>
            </a:r>
          </a:p>
          <a:p>
            <a:pPr algn="l"/>
            <a:r>
              <a:rPr lang="en-GB" sz="1000" dirty="0">
                <a:solidFill>
                  <a:srgbClr val="000000"/>
                </a:solidFill>
                <a:latin typeface="Architects Daughter" pitchFamily="2" charset="0"/>
              </a:rPr>
              <a:t>o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fficer safety</a:t>
            </a:r>
          </a:p>
          <a:p>
            <a:pPr algn="l"/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zero trust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090B7AB-D121-1743-FDF6-637DE98E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86" y="348906"/>
            <a:ext cx="1245275" cy="7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CC2B2A-AFD1-8575-6CDB-94C5C22E2FCE}"/>
              </a:ext>
            </a:extLst>
          </p:cNvPr>
          <p:cNvSpPr/>
          <p:nvPr/>
        </p:nvSpPr>
        <p:spPr>
          <a:xfrm>
            <a:off x="6141471" y="1197770"/>
            <a:ext cx="1033684" cy="588290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SR-009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Officers and Citizens must have the ability to connect with each other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E82043-135C-A9E6-F22C-F8853F202943}"/>
              </a:ext>
            </a:extLst>
          </p:cNvPr>
          <p:cNvSpPr/>
          <p:nvPr/>
        </p:nvSpPr>
        <p:spPr>
          <a:xfrm>
            <a:off x="4957628" y="4946793"/>
            <a:ext cx="1684860" cy="24427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ADR-013 Design to protect officer location</a:t>
            </a:r>
            <a:endParaRPr lang="en-GB" sz="1000" dirty="0">
              <a:solidFill>
                <a:srgbClr val="000000"/>
              </a:solidFill>
              <a:latin typeface="Architects Daught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C3B599-51A9-D755-FEFB-F4773B9C609E}"/>
              </a:ext>
            </a:extLst>
          </p:cNvPr>
          <p:cNvSpPr txBox="1"/>
          <p:nvPr/>
        </p:nvSpPr>
        <p:spPr>
          <a:xfrm>
            <a:off x="5060430" y="3756372"/>
            <a:ext cx="1879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ADR-016 Data Protection, delete functionality</a:t>
            </a:r>
            <a:endParaRPr lang="en-GB" sz="1000" b="0" i="0" dirty="0">
              <a:solidFill>
                <a:srgbClr val="000000"/>
              </a:solidFill>
              <a:effectLst/>
              <a:latin typeface="Architects Daughter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9DED3D-045B-D051-5E4A-94E45C933398}"/>
              </a:ext>
            </a:extLst>
          </p:cNvPr>
          <p:cNvSpPr/>
          <p:nvPr/>
        </p:nvSpPr>
        <p:spPr>
          <a:xfrm>
            <a:off x="6658313" y="3217376"/>
            <a:ext cx="963515" cy="702303"/>
          </a:xfrm>
          <a:prstGeom prst="rect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Interaction Manager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6EE742B-9E98-39FE-24C0-02C2A88CD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47" y="774943"/>
            <a:ext cx="1510410" cy="13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A6A96D0-2791-9DD5-7208-CCD801E21668}"/>
              </a:ext>
            </a:extLst>
          </p:cNvPr>
          <p:cNvSpPr/>
          <p:nvPr/>
        </p:nvSpPr>
        <p:spPr>
          <a:xfrm>
            <a:off x="6185662" y="4376615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#HeyBlue! UI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12953F-6A18-89C1-D366-AE70B7293A49}"/>
              </a:ext>
            </a:extLst>
          </p:cNvPr>
          <p:cNvSpPr/>
          <p:nvPr/>
        </p:nvSpPr>
        <p:spPr>
          <a:xfrm>
            <a:off x="7280400" y="4346790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Location Manager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8557A2-C4BA-28CF-91DD-342A9C895C52}"/>
              </a:ext>
            </a:extLst>
          </p:cNvPr>
          <p:cNvSpPr/>
          <p:nvPr/>
        </p:nvSpPr>
        <p:spPr>
          <a:xfrm>
            <a:off x="5414454" y="4175939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Profile Manager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5B90B-2E9C-5A71-FB18-C27210B22224}"/>
              </a:ext>
            </a:extLst>
          </p:cNvPr>
          <p:cNvSpPr/>
          <p:nvPr/>
        </p:nvSpPr>
        <p:spPr>
          <a:xfrm>
            <a:off x="6601025" y="4146898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User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C666A1-77BF-33E5-7BEA-B7A66DEB6D35}"/>
              </a:ext>
            </a:extLst>
          </p:cNvPr>
          <p:cNvSpPr/>
          <p:nvPr/>
        </p:nvSpPr>
        <p:spPr>
          <a:xfrm>
            <a:off x="7945413" y="4046789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Connection Manager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900BA187-E66D-3B9A-96DD-B64751F20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76" y="5025729"/>
            <a:ext cx="1771847" cy="16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2C22A9-D480-716E-5080-5D3A3764B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27" y="4559241"/>
            <a:ext cx="1852199" cy="1777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359AE78-ACD9-0B63-3936-468D72194AD0}"/>
              </a:ext>
            </a:extLst>
          </p:cNvPr>
          <p:cNvSpPr/>
          <p:nvPr/>
        </p:nvSpPr>
        <p:spPr>
          <a:xfrm>
            <a:off x="7528451" y="121884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713B3C87-B161-5EA3-A41D-AA05B04E4712}"/>
              </a:ext>
            </a:extLst>
          </p:cNvPr>
          <p:cNvSpPr/>
          <p:nvPr/>
        </p:nvSpPr>
        <p:spPr>
          <a:xfrm>
            <a:off x="4806290" y="2747169"/>
            <a:ext cx="446476" cy="702303"/>
          </a:xfrm>
          <a:prstGeom prst="downArrow">
            <a:avLst/>
          </a:prstGeom>
          <a:gradFill>
            <a:gsLst>
              <a:gs pos="0">
                <a:srgbClr val="D12227"/>
              </a:gs>
              <a:gs pos="42000">
                <a:srgbClr val="DB4226"/>
              </a:gs>
              <a:gs pos="100000">
                <a:srgbClr val="E86824"/>
              </a:gs>
            </a:gsLst>
            <a:lin ang="2700000" scaled="1"/>
          </a:gradFill>
          <a:ln w="11196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F7089B24-A1DF-3DF6-E6E9-CAABD249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92" y="482659"/>
            <a:ext cx="431146" cy="6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288FAB50-5E81-928B-BD2F-E341B328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71" y="473445"/>
            <a:ext cx="450451" cy="6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65D3CF8E-7C76-0DC5-F963-0A5F325A0073}"/>
              </a:ext>
            </a:extLst>
          </p:cNvPr>
          <p:cNvSpPr/>
          <p:nvPr/>
        </p:nvSpPr>
        <p:spPr>
          <a:xfrm>
            <a:off x="8222622" y="2990147"/>
            <a:ext cx="446476" cy="702303"/>
          </a:xfrm>
          <a:prstGeom prst="downArrow">
            <a:avLst/>
          </a:prstGeom>
          <a:gradFill>
            <a:gsLst>
              <a:gs pos="0">
                <a:srgbClr val="D12227"/>
              </a:gs>
              <a:gs pos="42000">
                <a:srgbClr val="DB4226"/>
              </a:gs>
              <a:gs pos="100000">
                <a:srgbClr val="E86824"/>
              </a:gs>
            </a:gsLst>
            <a:lin ang="2700000" scaled="1"/>
          </a:gradFill>
          <a:ln w="11196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87A21A-31CA-8C04-B88B-CF9365AA2684}"/>
              </a:ext>
            </a:extLst>
          </p:cNvPr>
          <p:cNvSpPr txBox="1"/>
          <p:nvPr/>
        </p:nvSpPr>
        <p:spPr>
          <a:xfrm>
            <a:off x="4539322" y="3420218"/>
            <a:ext cx="165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B4226"/>
                </a:solidFill>
              </a:rPr>
              <a:t>non functional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146EBA-CD48-6791-1761-67533A804C53}"/>
              </a:ext>
            </a:extLst>
          </p:cNvPr>
          <p:cNvSpPr txBox="1"/>
          <p:nvPr/>
        </p:nvSpPr>
        <p:spPr>
          <a:xfrm>
            <a:off x="7879443" y="3642792"/>
            <a:ext cx="165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B4226"/>
                </a:solidFill>
              </a:rPr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218267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AA69-E3B3-B1FB-B382-DF58DC57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17" y="534373"/>
            <a:ext cx="7543800" cy="702302"/>
          </a:xfrm>
        </p:spPr>
        <p:txBody>
          <a:bodyPr>
            <a:normAutofit fontScale="90000"/>
          </a:bodyPr>
          <a:lstStyle/>
          <a:p>
            <a:r>
              <a:rPr lang="en-GB" dirty="0"/>
              <a:t>Deviants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836BE-A80E-350C-612A-02153FE4B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58" y="1572312"/>
            <a:ext cx="4714948" cy="452431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19131-A531-85FD-2905-DE7B0BCF5B03}"/>
              </a:ext>
            </a:extLst>
          </p:cNvPr>
          <p:cNvSpPr txBox="1"/>
          <p:nvPr/>
        </p:nvSpPr>
        <p:spPr>
          <a:xfrm>
            <a:off x="158817" y="1433813"/>
            <a:ext cx="39413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decided to significantly deviate from the face-value requirements.</a:t>
            </a:r>
          </a:p>
          <a:p>
            <a:endParaRPr lang="en-GB" dirty="0"/>
          </a:p>
          <a:p>
            <a:r>
              <a:rPr lang="en-GB" dirty="0"/>
              <a:t>We believe an architect has the responsibility to present alternatives.</a:t>
            </a:r>
          </a:p>
          <a:p>
            <a:endParaRPr lang="en-GB" dirty="0"/>
          </a:p>
          <a:p>
            <a:r>
              <a:rPr lang="en-GB" dirty="0"/>
              <a:t>Instead of a system which tracks officer location (clear security risk!) we have introduced the concept of community hubs with QR Codes representing the location.  When a meet and greet opportunity arises, nearby citizens will be notified.</a:t>
            </a:r>
          </a:p>
          <a:p>
            <a:endParaRPr lang="en-GB" dirty="0"/>
          </a:p>
          <a:p>
            <a:r>
              <a:rPr lang="en-GB" dirty="0"/>
              <a:t>If the clients vehemently object, the straight through architecture approach makes it easy to change tack.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9568AA-A9E4-9901-D9F2-18B8602F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8539" y="582605"/>
            <a:ext cx="612253" cy="6122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BA03519-D1E6-4847-98F3-E09AC0CCE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514" y="753808"/>
            <a:ext cx="441050" cy="4410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BD3CE9-42C5-6D05-D42E-12913DB47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8325" y="883644"/>
            <a:ext cx="311214" cy="3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9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How to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D3C02-912E-2CB6-C275-6F1B7F98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138" y="199759"/>
            <a:ext cx="4221470" cy="3113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B4E67-20FB-5F77-94CA-5C3F0EFD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72" y="157483"/>
            <a:ext cx="2605251" cy="2669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98709F9-76D9-554F-7316-BED875CBF630}"/>
              </a:ext>
            </a:extLst>
          </p:cNvPr>
          <p:cNvSpPr/>
          <p:nvPr/>
        </p:nvSpPr>
        <p:spPr>
          <a:xfrm rot="1169093">
            <a:off x="3436219" y="1383914"/>
            <a:ext cx="1530416" cy="567891"/>
          </a:xfrm>
          <a:prstGeom prst="leftArrow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5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2A24-A4BD-AEA3-DD3B-7FD430F6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62ABC-82C6-846F-37A7-7F7A0D896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87"/>
            <a:ext cx="9144000" cy="65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6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FE859D-49FC-3BC0-1181-28A8549AF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3"/>
          <a:stretch/>
        </p:blipFill>
        <p:spPr>
          <a:xfrm>
            <a:off x="3384584" y="2496787"/>
            <a:ext cx="3686476" cy="2316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D5447-BD70-F180-75B5-BA5B9D124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2" y="3003083"/>
            <a:ext cx="3479016" cy="2716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185A228-8F8B-5871-411F-FC283C285B5A}"/>
              </a:ext>
            </a:extLst>
          </p:cNvPr>
          <p:cNvSpPr txBox="1">
            <a:spLocks/>
          </p:cNvSpPr>
          <p:nvPr/>
        </p:nvSpPr>
        <p:spPr>
          <a:xfrm>
            <a:off x="262055" y="481164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 cases, system requirements 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&amp; process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4B164-A145-7A18-1CCE-1ABD8672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960" y="4361213"/>
            <a:ext cx="2616200" cy="185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D3CFB-32FB-54D8-25FC-21796207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146" y="190419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E2FB391-7E63-E4D2-CA47-7F8165BA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152" y="539395"/>
            <a:ext cx="1807961" cy="4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E8E9D-027F-A75E-B436-53B06B032D3F}"/>
              </a:ext>
            </a:extLst>
          </p:cNvPr>
          <p:cNvSpPr/>
          <p:nvPr/>
        </p:nvSpPr>
        <p:spPr>
          <a:xfrm>
            <a:off x="312309" y="5825250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Activity Group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40E20B-C1A9-1374-63F4-11D6FD68310F}"/>
              </a:ext>
            </a:extLst>
          </p:cNvPr>
          <p:cNvSpPr/>
          <p:nvPr/>
        </p:nvSpPr>
        <p:spPr>
          <a:xfrm>
            <a:off x="2696405" y="5825249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Must have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1AC45-0DE4-5980-5DF4-900A903EED16}"/>
              </a:ext>
            </a:extLst>
          </p:cNvPr>
          <p:cNvSpPr/>
          <p:nvPr/>
        </p:nvSpPr>
        <p:spPr>
          <a:xfrm>
            <a:off x="1084249" y="5806558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User Stories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BEB7F87-840F-5700-8955-8A6993BF5535}"/>
              </a:ext>
            </a:extLst>
          </p:cNvPr>
          <p:cNvSpPr/>
          <p:nvPr/>
        </p:nvSpPr>
        <p:spPr>
          <a:xfrm>
            <a:off x="1872748" y="582524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10AB9E-5B4A-E720-ECA0-9D7625C495FD}"/>
              </a:ext>
            </a:extLst>
          </p:cNvPr>
          <p:cNvSpPr txBox="1"/>
          <p:nvPr/>
        </p:nvSpPr>
        <p:spPr>
          <a:xfrm>
            <a:off x="243931" y="5414010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F2BEB9B7-656D-942F-8715-F07334FDD64C}"/>
              </a:ext>
            </a:extLst>
          </p:cNvPr>
          <p:cNvSpPr/>
          <p:nvPr/>
        </p:nvSpPr>
        <p:spPr>
          <a:xfrm>
            <a:off x="216285" y="1600200"/>
            <a:ext cx="8629650" cy="36766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D78D7D-CB16-17FA-7073-5E3273A61E4C}"/>
              </a:ext>
            </a:extLst>
          </p:cNvPr>
          <p:cNvSpPr/>
          <p:nvPr/>
        </p:nvSpPr>
        <p:spPr>
          <a:xfrm>
            <a:off x="337171" y="239301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300BF-6B02-3271-5D04-83909ED49BCC}"/>
              </a:ext>
            </a:extLst>
          </p:cNvPr>
          <p:cNvSpPr/>
          <p:nvPr/>
        </p:nvSpPr>
        <p:spPr>
          <a:xfrm>
            <a:off x="1071011" y="239301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C9AA4-D813-2CDF-74EB-17389FDD4B5F}"/>
              </a:ext>
            </a:extLst>
          </p:cNvPr>
          <p:cNvSpPr/>
          <p:nvPr/>
        </p:nvSpPr>
        <p:spPr>
          <a:xfrm>
            <a:off x="1827097" y="242158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US-003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B9E57-7F78-5BFD-A975-09406FBDB312}"/>
              </a:ext>
            </a:extLst>
          </p:cNvPr>
          <p:cNvSpPr/>
          <p:nvPr/>
        </p:nvSpPr>
        <p:spPr>
          <a:xfrm>
            <a:off x="3343400" y="241164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Share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6F745-5158-1713-F866-D00864A950C7}"/>
              </a:ext>
            </a:extLst>
          </p:cNvPr>
          <p:cNvSpPr/>
          <p:nvPr/>
        </p:nvSpPr>
        <p:spPr>
          <a:xfrm>
            <a:off x="337171" y="299845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Citizen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EEE0-27D4-E733-AE5D-AB1DF7289DFC}"/>
              </a:ext>
            </a:extLst>
          </p:cNvPr>
          <p:cNvSpPr/>
          <p:nvPr/>
        </p:nvSpPr>
        <p:spPr>
          <a:xfrm>
            <a:off x="2603841" y="240149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US-004 Earn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2626-6B73-F990-83B5-0EB2CA3A7453}"/>
              </a:ext>
            </a:extLst>
          </p:cNvPr>
          <p:cNvSpPr/>
          <p:nvPr/>
        </p:nvSpPr>
        <p:spPr>
          <a:xfrm>
            <a:off x="337171" y="35418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Officer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927C0-28A4-20C2-9066-2A2B8853D6AD}"/>
              </a:ext>
            </a:extLst>
          </p:cNvPr>
          <p:cNvSpPr/>
          <p:nvPr/>
        </p:nvSpPr>
        <p:spPr>
          <a:xfrm>
            <a:off x="296477" y="408517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D0586-777D-4DCC-D280-F06957E3DE4F}"/>
              </a:ext>
            </a:extLst>
          </p:cNvPr>
          <p:cNvSpPr/>
          <p:nvPr/>
        </p:nvSpPr>
        <p:spPr>
          <a:xfrm>
            <a:off x="2603841" y="298892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Calculate Rewards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4973B-7AAE-5887-00B8-7A03D73C9A5F}"/>
              </a:ext>
            </a:extLst>
          </p:cNvPr>
          <p:cNvSpPr/>
          <p:nvPr/>
        </p:nvSpPr>
        <p:spPr>
          <a:xfrm>
            <a:off x="2603841" y="354478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 rewards to profile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D31F6-CEEB-52D1-2861-FE9F682E6E9B}"/>
              </a:ext>
            </a:extLst>
          </p:cNvPr>
          <p:cNvSpPr/>
          <p:nvPr/>
        </p:nvSpPr>
        <p:spPr>
          <a:xfrm>
            <a:off x="3399857" y="298810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#HeyBlue feed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D45EC-4AE0-7780-86FD-17FE2AB11DAB}"/>
              </a:ext>
            </a:extLst>
          </p:cNvPr>
          <p:cNvSpPr/>
          <p:nvPr/>
        </p:nvSpPr>
        <p:spPr>
          <a:xfrm>
            <a:off x="3410417" y="350305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Social Media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7B857A-0F3D-9CF6-48F0-BCE91442E4FF}"/>
              </a:ext>
            </a:extLst>
          </p:cNvPr>
          <p:cNvSpPr/>
          <p:nvPr/>
        </p:nvSpPr>
        <p:spPr>
          <a:xfrm>
            <a:off x="1821411" y="3518361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Option to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257173-A7E5-94AD-411A-26AA94047E99}"/>
              </a:ext>
            </a:extLst>
          </p:cNvPr>
          <p:cNvSpPr/>
          <p:nvPr/>
        </p:nvSpPr>
        <p:spPr>
          <a:xfrm>
            <a:off x="1085555" y="2980439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Location Tracking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9F992-6A31-0F7F-9A11-EEAA9E1BA73A}"/>
              </a:ext>
            </a:extLst>
          </p:cNvPr>
          <p:cNvSpPr/>
          <p:nvPr/>
        </p:nvSpPr>
        <p:spPr>
          <a:xfrm>
            <a:off x="1833939" y="299845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Proximity Alert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016B92-37FC-A6D2-0E21-9DD531EC2C5D}"/>
              </a:ext>
            </a:extLst>
          </p:cNvPr>
          <p:cNvSpPr/>
          <p:nvPr/>
        </p:nvSpPr>
        <p:spPr>
          <a:xfrm>
            <a:off x="1853986" y="403826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Get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3458-253D-5DE2-B5D3-EB52A82B797D}"/>
              </a:ext>
            </a:extLst>
          </p:cNvPr>
          <p:cNvSpPr/>
          <p:nvPr/>
        </p:nvSpPr>
        <p:spPr>
          <a:xfrm>
            <a:off x="5691281" y="237506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US-008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Redeem Points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94C5D-BF86-79CD-A6CB-72C4C9F2D122}"/>
              </a:ext>
            </a:extLst>
          </p:cNvPr>
          <p:cNvSpPr/>
          <p:nvPr/>
        </p:nvSpPr>
        <p:spPr>
          <a:xfrm>
            <a:off x="4911763" y="237506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US-007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Browse store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57BDD0-7F27-2172-D620-B1499942FA70}"/>
              </a:ext>
            </a:extLst>
          </p:cNvPr>
          <p:cNvSpPr/>
          <p:nvPr/>
        </p:nvSpPr>
        <p:spPr>
          <a:xfrm>
            <a:off x="7273093" y="237506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US-010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Donate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Points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2EC20-CE94-5DB5-389E-3B3AAA997C09}"/>
              </a:ext>
            </a:extLst>
          </p:cNvPr>
          <p:cNvSpPr/>
          <p:nvPr/>
        </p:nvSpPr>
        <p:spPr>
          <a:xfrm>
            <a:off x="6507232" y="298818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Registers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6012D-AA77-E0DB-1E19-C213E36404FD}"/>
              </a:ext>
            </a:extLst>
          </p:cNvPr>
          <p:cNvSpPr/>
          <p:nvPr/>
        </p:nvSpPr>
        <p:spPr>
          <a:xfrm>
            <a:off x="7280336" y="29404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charity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E00011-F6F8-27CB-DB30-96DD9315C5C4}"/>
              </a:ext>
            </a:extLst>
          </p:cNvPr>
          <p:cNvSpPr/>
          <p:nvPr/>
        </p:nvSpPr>
        <p:spPr>
          <a:xfrm>
            <a:off x="6471805" y="235571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Browse Charities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19C043-795B-A327-229B-2A224EC3F2EB}"/>
              </a:ext>
            </a:extLst>
          </p:cNvPr>
          <p:cNvSpPr/>
          <p:nvPr/>
        </p:nvSpPr>
        <p:spPr>
          <a:xfrm>
            <a:off x="4955533" y="29404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Retailer creates storefront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F4E908-0B16-803C-C5D9-C4C279B6F477}"/>
              </a:ext>
            </a:extLst>
          </p:cNvPr>
          <p:cNvSpPr/>
          <p:nvPr/>
        </p:nvSpPr>
        <p:spPr>
          <a:xfrm>
            <a:off x="5720578" y="29624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Spend Manager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91E99B-8BA1-47EB-2F58-0B5254BE7BEB}"/>
              </a:ext>
            </a:extLst>
          </p:cNvPr>
          <p:cNvSpPr/>
          <p:nvPr/>
        </p:nvSpPr>
        <p:spPr>
          <a:xfrm>
            <a:off x="5724576" y="35418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points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DBFE4D-CA56-6A54-CF29-268799F81371}"/>
              </a:ext>
            </a:extLst>
          </p:cNvPr>
          <p:cNvSpPr/>
          <p:nvPr/>
        </p:nvSpPr>
        <p:spPr>
          <a:xfrm>
            <a:off x="5724575" y="40851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Purchase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8ED2EF-BE09-EB2B-8406-74C063269C78}"/>
              </a:ext>
            </a:extLst>
          </p:cNvPr>
          <p:cNvSpPr/>
          <p:nvPr/>
        </p:nvSpPr>
        <p:spPr>
          <a:xfrm>
            <a:off x="308596" y="463346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Delete profile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C59DE3-E35D-755D-9FD6-FE69AB24F69B}"/>
              </a:ext>
            </a:extLst>
          </p:cNvPr>
          <p:cNvSpPr/>
          <p:nvPr/>
        </p:nvSpPr>
        <p:spPr>
          <a:xfrm>
            <a:off x="8062412" y="29624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0DF8DF-B11F-E0E9-9B5D-68D7874A800A}"/>
              </a:ext>
            </a:extLst>
          </p:cNvPr>
          <p:cNvSpPr/>
          <p:nvPr/>
        </p:nvSpPr>
        <p:spPr>
          <a:xfrm>
            <a:off x="8076460" y="355198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Present metrics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3E4A10-CD85-2B91-F6AE-C05B56CD716A}"/>
              </a:ext>
            </a:extLst>
          </p:cNvPr>
          <p:cNvSpPr/>
          <p:nvPr/>
        </p:nvSpPr>
        <p:spPr>
          <a:xfrm>
            <a:off x="8030446" y="23582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US-011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Send to analytics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450A7E-0A78-05AC-0EF2-0D78614AF7CD}"/>
              </a:ext>
            </a:extLst>
          </p:cNvPr>
          <p:cNvSpPr/>
          <p:nvPr/>
        </p:nvSpPr>
        <p:spPr>
          <a:xfrm>
            <a:off x="337171" y="1748293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D88D46-7661-88EF-7199-046D90BA5814}"/>
              </a:ext>
            </a:extLst>
          </p:cNvPr>
          <p:cNvSpPr/>
          <p:nvPr/>
        </p:nvSpPr>
        <p:spPr>
          <a:xfrm>
            <a:off x="4180534" y="1748293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&amp; Redeem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FFE1BD-C625-EC9F-BCE8-5FDCE6BBE38C}"/>
              </a:ext>
            </a:extLst>
          </p:cNvPr>
          <p:cNvSpPr/>
          <p:nvPr/>
        </p:nvSpPr>
        <p:spPr>
          <a:xfrm>
            <a:off x="3343399" y="1768486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Media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4B689C-65FA-1DE1-FDDE-78008DA81009}"/>
              </a:ext>
            </a:extLst>
          </p:cNvPr>
          <p:cNvSpPr/>
          <p:nvPr/>
        </p:nvSpPr>
        <p:spPr>
          <a:xfrm>
            <a:off x="8030446" y="1766058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Analytics &amp; Reporting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63AC3-5F93-6888-AA62-B3612A43DB1A}"/>
              </a:ext>
            </a:extLst>
          </p:cNvPr>
          <p:cNvSpPr/>
          <p:nvPr/>
        </p:nvSpPr>
        <p:spPr>
          <a:xfrm>
            <a:off x="4166487" y="2962493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Business storefront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E7BC5-3B1A-D143-F41E-7F25569ABCDD}"/>
              </a:ext>
            </a:extLst>
          </p:cNvPr>
          <p:cNvSpPr/>
          <p:nvPr/>
        </p:nvSpPr>
        <p:spPr>
          <a:xfrm>
            <a:off x="4180535" y="3551986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front page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86AA5B-852B-A47B-3854-12539068C461}"/>
              </a:ext>
            </a:extLst>
          </p:cNvPr>
          <p:cNvSpPr/>
          <p:nvPr/>
        </p:nvSpPr>
        <p:spPr>
          <a:xfrm>
            <a:off x="4134521" y="23582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US-006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3</a:t>
            </a:r>
            <a:r>
              <a:rPr lang="en-GB" sz="800" baseline="30000" dirty="0">
                <a:solidFill>
                  <a:schemeClr val="tx1"/>
                </a:solidFill>
              </a:rPr>
              <a:t>rd</a:t>
            </a:r>
            <a:r>
              <a:rPr lang="en-GB" sz="800" dirty="0">
                <a:solidFill>
                  <a:schemeClr val="tx1"/>
                </a:solidFill>
              </a:rPr>
              <a:t> Party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43A3A-5FE6-AE6F-43B3-545CF1C7BC60}"/>
              </a:ext>
            </a:extLst>
          </p:cNvPr>
          <p:cNvSpPr/>
          <p:nvPr/>
        </p:nvSpPr>
        <p:spPr>
          <a:xfrm>
            <a:off x="4185618" y="406389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Manage </a:t>
            </a:r>
            <a:r>
              <a:rPr lang="en-GB" sz="800" dirty="0" err="1">
                <a:solidFill>
                  <a:schemeClr val="tx1"/>
                </a:solidFill>
              </a:rPr>
              <a:t>catalog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F13890-D8C4-C297-33C7-32E694E315EC}"/>
              </a:ext>
            </a:extLst>
          </p:cNvPr>
          <p:cNvSpPr/>
          <p:nvPr/>
        </p:nvSpPr>
        <p:spPr>
          <a:xfrm>
            <a:off x="1085555" y="3514121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Officer location shutoff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50797E-050C-8666-1019-C57911282774}"/>
              </a:ext>
            </a:extLst>
          </p:cNvPr>
          <p:cNvSpPr/>
          <p:nvPr/>
        </p:nvSpPr>
        <p:spPr>
          <a:xfrm>
            <a:off x="4950653" y="3551986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location alerts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25F24A7-AA1E-BEB5-D6E3-2B9FFFB6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146" y="190419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B032D63-E041-EE79-64D2-B7222A01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09" y="1152802"/>
            <a:ext cx="2346058" cy="4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3444</TotalTime>
  <Words>786</Words>
  <Application>Microsoft Office PowerPoint</Application>
  <PresentationFormat>On-screen Show (4:3)</PresentationFormat>
  <Paragraphs>219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Architects Daughter</vt:lpstr>
      <vt:lpstr>Arial</vt:lpstr>
      <vt:lpstr>Calibri</vt:lpstr>
      <vt:lpstr>Calibri Light</vt:lpstr>
      <vt:lpstr>Retrospect</vt:lpstr>
      <vt:lpstr>#HeyBlue!</vt:lpstr>
      <vt:lpstr>Where we started</vt:lpstr>
      <vt:lpstr>Connecting  the dots with O-Reilly</vt:lpstr>
      <vt:lpstr>PowerPoint Presentation</vt:lpstr>
      <vt:lpstr>Deviants</vt:lpstr>
      <vt:lpstr>#HeyBlue</vt:lpstr>
      <vt:lpstr>PowerPoint Presentation</vt:lpstr>
      <vt:lpstr>PowerPoint Presentation</vt:lpstr>
      <vt:lpstr>#HeyBlue! Requirements  User Story Map</vt:lpstr>
      <vt:lpstr>#HeyBlue! Requirements  User Story Map</vt:lpstr>
      <vt:lpstr>PowerPoint Presentation</vt:lpstr>
      <vt:lpstr>PowerPoint Presentation</vt:lpstr>
      <vt:lpstr>PowerPoint Presentation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93</cp:revision>
  <dcterms:created xsi:type="dcterms:W3CDTF">2022-11-20T19:28:10Z</dcterms:created>
  <dcterms:modified xsi:type="dcterms:W3CDTF">2022-11-29T17:59:47Z</dcterms:modified>
</cp:coreProperties>
</file>